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
      <p:font typeface="Bree Serif"/>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BreeSerif-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d6f1705a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d6f1705a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d6f1705a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d6f1705a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78a2d9bec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78a2d9be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game about</a:t>
            </a:r>
            <a:br>
              <a:rPr lang="en-GB"/>
            </a:br>
            <a:r>
              <a:rPr lang="en-GB"/>
              <a:t>How do different mechanics work</a:t>
            </a:r>
            <a:br>
              <a:rPr lang="en-GB"/>
            </a:br>
            <a:r>
              <a:rPr lang="en-GB"/>
              <a:t>Include gameplay</a:t>
            </a:r>
            <a:br>
              <a:rPr lang="en-GB"/>
            </a:br>
            <a:br>
              <a:rPr lang="en-GB"/>
            </a:br>
            <a:r>
              <a:rPr lang="en-GB"/>
              <a:t>Script: </a:t>
            </a:r>
            <a:br>
              <a:rPr lang="en-GB"/>
            </a:br>
            <a:r>
              <a:rPr lang="en-GB"/>
              <a:t>Start -&gt; Starts in pause state shows controls, player can move and jump, player can shoot enemies in 2 ways, normal and charged, day night, solar energy which is used for ability only </a:t>
            </a:r>
            <a:r>
              <a:rPr lang="en-GB"/>
              <a:t>regenerates</a:t>
            </a:r>
            <a:r>
              <a:rPr lang="en-GB"/>
              <a:t> during the day</a:t>
            </a:r>
            <a:br>
              <a:rPr lang="en-GB"/>
            </a:br>
            <a:r>
              <a:rPr lang="en-GB"/>
              <a:t>We have chests that drop 1 of 3 types of buff, and the chance to spawn is random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903fa07d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903fa07d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d6f1705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d6f1705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GB" sz="2100">
                <a:solidFill>
                  <a:schemeClr val="lt1"/>
                </a:solidFill>
                <a:latin typeface="Proxima Nova"/>
                <a:ea typeface="Proxima Nova"/>
                <a:cs typeface="Proxima Nova"/>
                <a:sym typeface="Proxima Nova"/>
              </a:rPr>
              <a:t>Perspective from non-devs</a:t>
            </a:r>
            <a:br>
              <a:rPr lang="en-GB" sz="2100">
                <a:solidFill>
                  <a:schemeClr val="lt1"/>
                </a:solidFill>
                <a:latin typeface="Proxima Nova"/>
                <a:ea typeface="Proxima Nova"/>
                <a:cs typeface="Proxima Nova"/>
                <a:sym typeface="Proxima Nova"/>
              </a:rPr>
            </a:br>
            <a:r>
              <a:rPr lang="en-GB" sz="1500">
                <a:solidFill>
                  <a:schemeClr val="lt1"/>
                </a:solidFill>
                <a:latin typeface="Proxima Nova"/>
                <a:ea typeface="Proxima Nova"/>
                <a:cs typeface="Proxima Nova"/>
                <a:sym typeface="Proxima Nova"/>
              </a:rPr>
              <a:t>- Show player more information</a:t>
            </a:r>
            <a:br>
              <a:rPr lang="en-GB" sz="1500">
                <a:solidFill>
                  <a:schemeClr val="lt1"/>
                </a:solidFill>
                <a:latin typeface="Proxima Nova"/>
                <a:ea typeface="Proxima Nova"/>
                <a:cs typeface="Proxima Nova"/>
                <a:sym typeface="Proxima Nova"/>
              </a:rPr>
            </a:br>
            <a:r>
              <a:rPr lang="en-GB" sz="1500">
                <a:solidFill>
                  <a:schemeClr val="lt1"/>
                </a:solidFill>
                <a:latin typeface="Proxima Nova"/>
                <a:ea typeface="Proxima Nova"/>
                <a:cs typeface="Proxima Nova"/>
                <a:sym typeface="Proxima Nova"/>
              </a:rPr>
              <a:t>- Need balance for new players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77f7651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77f7651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746fc794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746fc794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6746fc794c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6746fc794c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  (Braid, another inspiration) castlevania, hollowknight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746fc79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746fc79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Examples like Superhot and Quantum Break                                      </a:t>
            </a:r>
            <a:br>
              <a:rPr lang="en-GB"/>
            </a:br>
            <a:r>
              <a:rPr lang="en-GB"/>
              <a:t>- 2D platformers these days like to be roguelites or soulslike and giving the player variety of different weapons or abilities that deal damage. We instead wanted to create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Player have the ability to slow down time, slowing down all movement except the player and player attacks. This applies to enemy movement, enemy projectiles, moving platforms, other physics like on boxes.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903fa07d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903fa07d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d6f1705a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d6f1705a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d6f1705ae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6d6f1705ae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d6f1705ae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d6f1705ae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d6f1705a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d6f1705a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gif"/><Relationship Id="rId4" Type="http://schemas.openxmlformats.org/officeDocument/2006/relationships/image" Target="../media/image4.gif"/><Relationship Id="rId5"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gif"/><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gif"/><Relationship Id="rId4" Type="http://schemas.openxmlformats.org/officeDocument/2006/relationships/image" Target="../media/image3.gif"/><Relationship Id="rId5" Type="http://schemas.openxmlformats.org/officeDocument/2006/relationships/image" Target="../media/image5.gif"/><Relationship Id="rId6" Type="http://schemas.openxmlformats.org/officeDocument/2006/relationships/image" Target="../media/image2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gif"/><Relationship Id="rId4" Type="http://schemas.openxmlformats.org/officeDocument/2006/relationships/image" Target="../media/image21.gif"/><Relationship Id="rId5"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58" name="Shape 58"/>
        <p:cNvGrpSpPr/>
        <p:nvPr/>
      </p:nvGrpSpPr>
      <p:grpSpPr>
        <a:xfrm>
          <a:off x="0" y="0"/>
          <a:ext cx="0" cy="0"/>
          <a:chOff x="0" y="0"/>
          <a:chExt cx="0" cy="0"/>
        </a:xfrm>
      </p:grpSpPr>
      <p:sp>
        <p:nvSpPr>
          <p:cNvPr id="59" name="Google Shape;59;p13"/>
          <p:cNvSpPr txBox="1"/>
          <p:nvPr>
            <p:ph idx="1" type="subTitle"/>
          </p:nvPr>
        </p:nvSpPr>
        <p:spPr>
          <a:xfrm>
            <a:off x="510450" y="4222375"/>
            <a:ext cx="7110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Bree Serif"/>
                <a:ea typeface="Bree Serif"/>
                <a:cs typeface="Bree Serif"/>
                <a:sym typeface="Bree Serif"/>
              </a:rPr>
              <a:t>By </a:t>
            </a:r>
            <a:endParaRPr>
              <a:latin typeface="Bree Serif"/>
              <a:ea typeface="Bree Serif"/>
              <a:cs typeface="Bree Serif"/>
              <a:sym typeface="Bree Serif"/>
            </a:endParaRPr>
          </a:p>
        </p:txBody>
      </p:sp>
      <p:pic>
        <p:nvPicPr>
          <p:cNvPr id="60" name="Google Shape;60;p13"/>
          <p:cNvPicPr preferRelativeResize="0"/>
          <p:nvPr/>
        </p:nvPicPr>
        <p:blipFill>
          <a:blip r:embed="rId3">
            <a:alphaModFix/>
          </a:blip>
          <a:stretch>
            <a:fillRect/>
          </a:stretch>
        </p:blipFill>
        <p:spPr>
          <a:xfrm>
            <a:off x="2220588" y="237500"/>
            <a:ext cx="4702826" cy="2351425"/>
          </a:xfrm>
          <a:prstGeom prst="rect">
            <a:avLst/>
          </a:prstGeom>
          <a:noFill/>
          <a:ln>
            <a:noFill/>
          </a:ln>
        </p:spPr>
      </p:pic>
      <p:pic>
        <p:nvPicPr>
          <p:cNvPr id="61" name="Google Shape;61;p13"/>
          <p:cNvPicPr preferRelativeResize="0"/>
          <p:nvPr/>
        </p:nvPicPr>
        <p:blipFill>
          <a:blip r:embed="rId4">
            <a:alphaModFix/>
          </a:blip>
          <a:stretch>
            <a:fillRect/>
          </a:stretch>
        </p:blipFill>
        <p:spPr>
          <a:xfrm>
            <a:off x="1148550" y="3988200"/>
            <a:ext cx="1704026" cy="915925"/>
          </a:xfrm>
          <a:prstGeom prst="rect">
            <a:avLst/>
          </a:prstGeom>
          <a:noFill/>
          <a:ln>
            <a:noFill/>
          </a:ln>
        </p:spPr>
      </p:pic>
      <p:sp>
        <p:nvSpPr>
          <p:cNvPr id="62" name="Google Shape;62;p13"/>
          <p:cNvSpPr txBox="1"/>
          <p:nvPr/>
        </p:nvSpPr>
        <p:spPr>
          <a:xfrm>
            <a:off x="4757850" y="4215463"/>
            <a:ext cx="18072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Bree Serif"/>
                <a:ea typeface="Bree Serif"/>
                <a:cs typeface="Bree Serif"/>
                <a:sym typeface="Bree Serif"/>
              </a:rPr>
              <a:t>Team Members:</a:t>
            </a:r>
            <a:endParaRPr sz="1800">
              <a:solidFill>
                <a:schemeClr val="lt1"/>
              </a:solidFill>
              <a:latin typeface="Bree Serif"/>
              <a:ea typeface="Bree Serif"/>
              <a:cs typeface="Bree Serif"/>
              <a:sym typeface="Bree Serif"/>
            </a:endParaRPr>
          </a:p>
          <a:p>
            <a:pPr indent="0" lvl="0" marL="0" rtl="0" algn="l">
              <a:spcBef>
                <a:spcPts val="0"/>
              </a:spcBef>
              <a:spcAft>
                <a:spcPts val="0"/>
              </a:spcAft>
              <a:buNone/>
            </a:pPr>
            <a:r>
              <a:t/>
            </a:r>
            <a:endParaRPr sz="1800">
              <a:solidFill>
                <a:schemeClr val="lt1"/>
              </a:solidFill>
              <a:latin typeface="Bree Serif"/>
              <a:ea typeface="Bree Serif"/>
              <a:cs typeface="Bree Serif"/>
              <a:sym typeface="Bree Serif"/>
            </a:endParaRPr>
          </a:p>
        </p:txBody>
      </p:sp>
      <p:sp>
        <p:nvSpPr>
          <p:cNvPr id="63" name="Google Shape;63;p13"/>
          <p:cNvSpPr txBox="1"/>
          <p:nvPr/>
        </p:nvSpPr>
        <p:spPr>
          <a:xfrm>
            <a:off x="6500775" y="3643525"/>
            <a:ext cx="2100300" cy="12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Proxima Nova"/>
                <a:ea typeface="Proxima Nova"/>
                <a:cs typeface="Proxima Nova"/>
                <a:sym typeface="Proxima Nova"/>
              </a:rPr>
              <a:t>Lau Jia Win</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1"/>
                </a:solidFill>
                <a:latin typeface="Proxima Nova"/>
                <a:ea typeface="Proxima Nova"/>
                <a:cs typeface="Proxima Nova"/>
                <a:sym typeface="Proxima Nova"/>
              </a:rPr>
              <a:t>Chua Wen Shing Bryan</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1"/>
                </a:solidFill>
                <a:latin typeface="Proxima Nova"/>
                <a:ea typeface="Proxima Nova"/>
                <a:cs typeface="Proxima Nova"/>
                <a:sym typeface="Proxima Nova"/>
              </a:rPr>
              <a:t>Chng Kai Rong Leonard</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1"/>
                </a:solidFill>
                <a:latin typeface="Proxima Nova"/>
                <a:ea typeface="Proxima Nova"/>
                <a:cs typeface="Proxima Nova"/>
                <a:sym typeface="Proxima Nova"/>
              </a:rPr>
              <a:t>Min Khant Ko</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lt1"/>
                </a:solidFill>
                <a:latin typeface="Proxima Nova"/>
                <a:ea typeface="Proxima Nova"/>
                <a:cs typeface="Proxima Nova"/>
                <a:sym typeface="Proxima Nova"/>
              </a:rPr>
              <a:t>Gavin </a:t>
            </a:r>
            <a:r>
              <a:rPr lang="en-GB">
                <a:solidFill>
                  <a:schemeClr val="lt1"/>
                </a:solidFill>
                <a:latin typeface="Proxima Nova"/>
                <a:ea typeface="Proxima Nova"/>
                <a:cs typeface="Proxima Nova"/>
                <a:sym typeface="Proxima Nova"/>
              </a:rPr>
              <a:t>Ang Jun</a:t>
            </a:r>
            <a:r>
              <a:rPr lang="en-GB">
                <a:solidFill>
                  <a:schemeClr val="lt1"/>
                </a:solidFill>
                <a:latin typeface="Proxima Nova"/>
                <a:ea typeface="Proxima Nova"/>
                <a:cs typeface="Proxima Nova"/>
                <a:sym typeface="Proxima Nova"/>
              </a:rPr>
              <a:t> </a:t>
            </a:r>
            <a:r>
              <a:rPr lang="en-GB">
                <a:solidFill>
                  <a:schemeClr val="lt1"/>
                </a:solidFill>
                <a:latin typeface="Proxima Nova"/>
                <a:ea typeface="Proxima Nova"/>
                <a:cs typeface="Proxima Nova"/>
                <a:sym typeface="Proxima Nova"/>
              </a:rPr>
              <a:t>Liang</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00"/>
                </a:solidFill>
                <a:latin typeface="Bree Serif"/>
                <a:ea typeface="Bree Serif"/>
                <a:cs typeface="Bree Serif"/>
                <a:sym typeface="Bree Serif"/>
              </a:rPr>
              <a:t>Features (</a:t>
            </a:r>
            <a:r>
              <a:rPr lang="en-GB">
                <a:solidFill>
                  <a:srgbClr val="FFFF00"/>
                </a:solidFill>
                <a:latin typeface="Bree Serif"/>
                <a:ea typeface="Bree Serif"/>
                <a:cs typeface="Bree Serif"/>
                <a:sym typeface="Bree Serif"/>
              </a:rPr>
              <a:t>Leonard)</a:t>
            </a:r>
            <a:endParaRPr>
              <a:solidFill>
                <a:srgbClr val="FFFF00"/>
              </a:solidFill>
              <a:latin typeface="Bree Serif"/>
              <a:ea typeface="Bree Serif"/>
              <a:cs typeface="Bree Serif"/>
              <a:sym typeface="Bree Serif"/>
            </a:endParaRPr>
          </a:p>
        </p:txBody>
      </p:sp>
      <p:sp>
        <p:nvSpPr>
          <p:cNvPr id="148" name="Google Shape;148;p22"/>
          <p:cNvSpPr txBox="1"/>
          <p:nvPr>
            <p:ph idx="1" type="body"/>
          </p:nvPr>
        </p:nvSpPr>
        <p:spPr>
          <a:xfrm>
            <a:off x="311700" y="1152475"/>
            <a:ext cx="8520600" cy="3733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Camera</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Day &amp; Night System</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Loots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Chest</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Drops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Buff</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UI</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Player’s Status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Pause/Controls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Buttons</a:t>
            </a:r>
            <a:endParaRPr sz="1283">
              <a:solidFill>
                <a:schemeClr val="lt1"/>
              </a:solidFill>
            </a:endParaRPr>
          </a:p>
        </p:txBody>
      </p:sp>
      <p:pic>
        <p:nvPicPr>
          <p:cNvPr descr="https://cdn.discordapp.com/attachments/1197021338389450764/1226178432468254780/Untitled_video_-_Made_with_Clipchamp_17.gif?ex=6623d2a7&amp;is=66115da7&amp;hm=59c469c42df743b0908f5cebe6737908a387c0ca2b4921696aeec56cc1645c9f&amp;" id="149" name="Google Shape;149;p22"/>
          <p:cNvPicPr preferRelativeResize="0"/>
          <p:nvPr/>
        </p:nvPicPr>
        <p:blipFill>
          <a:blip r:embed="rId3">
            <a:alphaModFix/>
          </a:blip>
          <a:stretch>
            <a:fillRect/>
          </a:stretch>
        </p:blipFill>
        <p:spPr>
          <a:xfrm>
            <a:off x="5270325" y="445025"/>
            <a:ext cx="3561975" cy="2006741"/>
          </a:xfrm>
          <a:prstGeom prst="rect">
            <a:avLst/>
          </a:prstGeom>
          <a:noFill/>
          <a:ln>
            <a:noFill/>
          </a:ln>
        </p:spPr>
      </p:pic>
      <p:pic>
        <p:nvPicPr>
          <p:cNvPr descr="https://cdn.discordapp.com/attachments/1197021338389450764/1226195134958403647/Untitled_video_-_Made_with_Clipchamp_23.gif?ex=6623e235&amp;is=66116d35&amp;hm=86fb87cf90737946230bda3e3008fa784c4f20dd15b7e36bc9c64aae4d3d8d2f&amp;" id="150" name="Google Shape;150;p22"/>
          <p:cNvPicPr preferRelativeResize="0"/>
          <p:nvPr/>
        </p:nvPicPr>
        <p:blipFill rotWithShape="1">
          <a:blip r:embed="rId4">
            <a:alphaModFix/>
          </a:blip>
          <a:srcRect b="0" l="22422" r="21141" t="23124"/>
          <a:stretch/>
        </p:blipFill>
        <p:spPr>
          <a:xfrm>
            <a:off x="7179025" y="3617450"/>
            <a:ext cx="1653275" cy="1268825"/>
          </a:xfrm>
          <a:prstGeom prst="rect">
            <a:avLst/>
          </a:prstGeom>
          <a:noFill/>
          <a:ln>
            <a:noFill/>
          </a:ln>
        </p:spPr>
      </p:pic>
      <p:pic>
        <p:nvPicPr>
          <p:cNvPr id="151" name="Google Shape;151;p22"/>
          <p:cNvPicPr preferRelativeResize="0"/>
          <p:nvPr/>
        </p:nvPicPr>
        <p:blipFill rotWithShape="1">
          <a:blip r:embed="rId5">
            <a:alphaModFix/>
          </a:blip>
          <a:srcRect b="0" l="41669" r="29718" t="54499"/>
          <a:stretch/>
        </p:blipFill>
        <p:spPr>
          <a:xfrm>
            <a:off x="5270333" y="3617450"/>
            <a:ext cx="1416217" cy="1268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00"/>
                </a:solidFill>
                <a:latin typeface="Bree Serif"/>
                <a:ea typeface="Bree Serif"/>
                <a:cs typeface="Bree Serif"/>
                <a:sym typeface="Bree Serif"/>
              </a:rPr>
              <a:t>Features (</a:t>
            </a:r>
            <a:r>
              <a:rPr lang="en-GB">
                <a:solidFill>
                  <a:srgbClr val="FFFF00"/>
                </a:solidFill>
                <a:latin typeface="Bree Serif"/>
                <a:ea typeface="Bree Serif"/>
                <a:cs typeface="Bree Serif"/>
                <a:sym typeface="Bree Serif"/>
              </a:rPr>
              <a:t>Gavin)</a:t>
            </a:r>
            <a:endParaRPr>
              <a:solidFill>
                <a:srgbClr val="FFFF00"/>
              </a:solidFill>
              <a:latin typeface="Bree Serif"/>
              <a:ea typeface="Bree Serif"/>
              <a:cs typeface="Bree Serif"/>
              <a:sym typeface="Bree Serif"/>
            </a:endParaRPr>
          </a:p>
        </p:txBody>
      </p:sp>
      <p:sp>
        <p:nvSpPr>
          <p:cNvPr id="157" name="Google Shape;15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Collision</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Circle - Circle</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AABB</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Particle System / Manager</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Game Object Manager</a:t>
            </a:r>
            <a:endParaRPr>
              <a:solidFill>
                <a:schemeClr val="lt1"/>
              </a:solidFill>
            </a:endParaRPr>
          </a:p>
        </p:txBody>
      </p:sp>
      <p:pic>
        <p:nvPicPr>
          <p:cNvPr descr="https://cdn.discordapp.com/attachments/1197021338389450764/1226196844778881045/Untitled_video_-_Made_with_Clipchamp_24.gif?ex=6623e3cd&amp;is=66116ecd&amp;hm=4eae2ce537ad2cc7914d231cd75cd3ce8488aee80e06a36cc5c8ef8bc2130521&amp;" id="158" name="Google Shape;158;p23"/>
          <p:cNvPicPr preferRelativeResize="0"/>
          <p:nvPr/>
        </p:nvPicPr>
        <p:blipFill rotWithShape="1">
          <a:blip r:embed="rId3">
            <a:alphaModFix/>
          </a:blip>
          <a:srcRect b="15948" l="22913" r="24291" t="12469"/>
          <a:stretch/>
        </p:blipFill>
        <p:spPr>
          <a:xfrm>
            <a:off x="5077700" y="713875"/>
            <a:ext cx="1965050" cy="1501075"/>
          </a:xfrm>
          <a:prstGeom prst="rect">
            <a:avLst/>
          </a:prstGeom>
          <a:noFill/>
          <a:ln>
            <a:noFill/>
          </a:ln>
        </p:spPr>
      </p:pic>
      <p:pic>
        <p:nvPicPr>
          <p:cNvPr descr="https://cdn.discordapp.com/attachments/1197021338389450764/1226197415510544566/Untitled_video_-_Made_with_Clipchamp_25.gif?ex=6623e455&amp;is=66116f55&amp;hm=b843f2eab7c2048c3200bb6dd85f49f1b8eedc457c4641ef092bdb25f7c0a719&amp;" id="159" name="Google Shape;159;p23"/>
          <p:cNvPicPr preferRelativeResize="0"/>
          <p:nvPr/>
        </p:nvPicPr>
        <p:blipFill rotWithShape="1">
          <a:blip r:embed="rId4">
            <a:alphaModFix/>
          </a:blip>
          <a:srcRect b="-2460" l="-1940" r="1940" t="2460"/>
          <a:stretch/>
        </p:blipFill>
        <p:spPr>
          <a:xfrm>
            <a:off x="4784800" y="3097975"/>
            <a:ext cx="2664400" cy="150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163" name="Shape 163"/>
        <p:cNvGrpSpPr/>
        <p:nvPr/>
      </p:nvGrpSpPr>
      <p:grpSpPr>
        <a:xfrm>
          <a:off x="0" y="0"/>
          <a:ext cx="0" cy="0"/>
          <a:chOff x="0" y="0"/>
          <a:chExt cx="0" cy="0"/>
        </a:xfrm>
      </p:grpSpPr>
      <p:sp>
        <p:nvSpPr>
          <p:cNvPr id="164" name="Google Shape;164;p24"/>
          <p:cNvSpPr txBox="1"/>
          <p:nvPr>
            <p:ph type="title"/>
          </p:nvPr>
        </p:nvSpPr>
        <p:spPr>
          <a:xfrm>
            <a:off x="2850900" y="2124750"/>
            <a:ext cx="3442200" cy="89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520">
                <a:solidFill>
                  <a:srgbClr val="FFFF00"/>
                </a:solidFill>
                <a:latin typeface="Bree Serif"/>
                <a:ea typeface="Bree Serif"/>
                <a:cs typeface="Bree Serif"/>
                <a:sym typeface="Bree Serif"/>
              </a:rPr>
              <a:t>Demo</a:t>
            </a:r>
            <a:endParaRPr sz="3520">
              <a:solidFill>
                <a:srgbClr val="FFFF00"/>
              </a:solidFill>
              <a:latin typeface="Bree Serif"/>
              <a:ea typeface="Bree Serif"/>
              <a:cs typeface="Bree Serif"/>
              <a:sym typeface="Bree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2500">
                <a:solidFill>
                  <a:srgbClr val="FFFF00"/>
                </a:solidFill>
                <a:latin typeface="Bree Serif"/>
                <a:ea typeface="Bree Serif"/>
                <a:cs typeface="Bree Serif"/>
                <a:sym typeface="Bree Serif"/>
              </a:rPr>
              <a:t>Reflections &amp; Learning points</a:t>
            </a:r>
            <a:endParaRPr sz="2500">
              <a:solidFill>
                <a:srgbClr val="FFFF00"/>
              </a:solidFill>
              <a:latin typeface="Bree Serif"/>
              <a:ea typeface="Bree Serif"/>
              <a:cs typeface="Bree Serif"/>
              <a:sym typeface="Bree Serif"/>
            </a:endParaRPr>
          </a:p>
        </p:txBody>
      </p:sp>
      <p:sp>
        <p:nvSpPr>
          <p:cNvPr id="170" name="Google Shape;17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100">
                <a:solidFill>
                  <a:schemeClr val="lt1"/>
                </a:solidFill>
              </a:rPr>
              <a:t>Coding Practices</a:t>
            </a:r>
            <a:endParaRPr sz="2100">
              <a:solidFill>
                <a:schemeClr val="lt1"/>
              </a:solidFill>
            </a:endParaRPr>
          </a:p>
          <a:p>
            <a:pPr indent="-323850" lvl="0" marL="457200" rtl="0" algn="l">
              <a:spcBef>
                <a:spcPts val="1200"/>
              </a:spcBef>
              <a:spcAft>
                <a:spcPts val="0"/>
              </a:spcAft>
              <a:buClr>
                <a:schemeClr val="lt1"/>
              </a:buClr>
              <a:buSzPts val="1500"/>
              <a:buChar char="-"/>
            </a:pPr>
            <a:r>
              <a:rPr lang="en-GB" sz="1500">
                <a:solidFill>
                  <a:schemeClr val="lt1"/>
                </a:solidFill>
              </a:rPr>
              <a:t>Make update functions be in own file to prevent overcrowding of main game file</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Standardization of Naming Conventions</a:t>
            </a:r>
            <a:endParaRPr sz="1500">
              <a:solidFill>
                <a:schemeClr val="lt1"/>
              </a:solidFill>
            </a:endParaRPr>
          </a:p>
          <a:p>
            <a:pPr indent="0" lvl="0" marL="0" rtl="0" algn="l">
              <a:spcBef>
                <a:spcPts val="1200"/>
              </a:spcBef>
              <a:spcAft>
                <a:spcPts val="0"/>
              </a:spcAft>
              <a:buNone/>
            </a:pPr>
            <a:r>
              <a:rPr lang="en-GB" sz="2100">
                <a:solidFill>
                  <a:schemeClr val="lt1"/>
                </a:solidFill>
              </a:rPr>
              <a:t>Communication</a:t>
            </a:r>
            <a:endParaRPr sz="2100">
              <a:solidFill>
                <a:schemeClr val="lt1"/>
              </a:solidFill>
            </a:endParaRPr>
          </a:p>
          <a:p>
            <a:pPr indent="-323850" lvl="0" marL="457200" rtl="0" algn="l">
              <a:spcBef>
                <a:spcPts val="1200"/>
              </a:spcBef>
              <a:spcAft>
                <a:spcPts val="0"/>
              </a:spcAft>
              <a:buClr>
                <a:schemeClr val="lt1"/>
              </a:buClr>
              <a:buSzPts val="1500"/>
              <a:buChar char="-"/>
            </a:pPr>
            <a:r>
              <a:rPr lang="en-GB" sz="1500">
                <a:solidFill>
                  <a:schemeClr val="lt1"/>
                </a:solidFill>
              </a:rPr>
              <a:t>Learn to better work with different personality types</a:t>
            </a:r>
            <a:endParaRPr sz="1500">
              <a:solidFill>
                <a:schemeClr val="lt1"/>
              </a:solidFill>
            </a:endParaRPr>
          </a:p>
          <a:p>
            <a:pPr indent="0" lvl="0" marL="0" rtl="0" algn="l">
              <a:spcBef>
                <a:spcPts val="1200"/>
              </a:spcBef>
              <a:spcAft>
                <a:spcPts val="0"/>
              </a:spcAft>
              <a:buNone/>
            </a:pPr>
            <a:r>
              <a:rPr lang="en-GB" sz="2100">
                <a:solidFill>
                  <a:schemeClr val="lt1"/>
                </a:solidFill>
              </a:rPr>
              <a:t>Mathematics</a:t>
            </a:r>
            <a:endParaRPr sz="2100">
              <a:solidFill>
                <a:schemeClr val="lt1"/>
              </a:solidFill>
            </a:endParaRPr>
          </a:p>
          <a:p>
            <a:pPr indent="-342900" lvl="0" marL="457200" rtl="0" algn="l">
              <a:spcBef>
                <a:spcPts val="1200"/>
              </a:spcBef>
              <a:spcAft>
                <a:spcPts val="0"/>
              </a:spcAft>
              <a:buClr>
                <a:schemeClr val="lt1"/>
              </a:buClr>
              <a:buSzPts val="1800"/>
              <a:buChar char="-"/>
            </a:pPr>
            <a:r>
              <a:rPr lang="en-GB" sz="1500">
                <a:solidFill>
                  <a:schemeClr val="lt1"/>
                </a:solidFill>
              </a:rPr>
              <a:t>Modulo text height for infinite scrolling</a:t>
            </a:r>
            <a:endParaRPr sz="1500">
              <a:solidFill>
                <a:schemeClr val="lt1"/>
              </a:solidFill>
            </a:endParaRPr>
          </a:p>
          <a:p>
            <a:pPr indent="-342900" lvl="0" marL="457200" rtl="0" algn="l">
              <a:spcBef>
                <a:spcPts val="0"/>
              </a:spcBef>
              <a:spcAft>
                <a:spcPts val="0"/>
              </a:spcAft>
              <a:buClr>
                <a:schemeClr val="lt1"/>
              </a:buClr>
              <a:buSzPts val="1800"/>
              <a:buChar char="-"/>
            </a:pPr>
            <a:r>
              <a:rPr lang="en-GB" sz="1500">
                <a:solidFill>
                  <a:schemeClr val="lt1"/>
                </a:solidFill>
              </a:rPr>
              <a:t>Consistent forces for smoother motion</a:t>
            </a:r>
            <a:endParaRPr sz="15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2500">
                <a:solidFill>
                  <a:srgbClr val="FFFF00"/>
                </a:solidFill>
                <a:latin typeface="Bree Serif"/>
                <a:ea typeface="Bree Serif"/>
                <a:cs typeface="Bree Serif"/>
                <a:sym typeface="Bree Serif"/>
              </a:rPr>
              <a:t>Reflections &amp; Learning points</a:t>
            </a:r>
            <a:endParaRPr sz="2500">
              <a:solidFill>
                <a:srgbClr val="FFFF00"/>
              </a:solidFill>
              <a:latin typeface="Bree Serif"/>
              <a:ea typeface="Bree Serif"/>
              <a:cs typeface="Bree Serif"/>
              <a:sym typeface="Bree Serif"/>
            </a:endParaRPr>
          </a:p>
        </p:txBody>
      </p:sp>
      <p:sp>
        <p:nvSpPr>
          <p:cNvPr id="176" name="Google Shape;17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00">
                <a:solidFill>
                  <a:schemeClr val="lt1"/>
                </a:solidFill>
              </a:rPr>
              <a:t>Perspective from non-devs</a:t>
            </a:r>
            <a:endParaRPr sz="2100">
              <a:solidFill>
                <a:schemeClr val="lt1"/>
              </a:solidFill>
            </a:endParaRPr>
          </a:p>
          <a:p>
            <a:pPr indent="-323850" lvl="0" marL="457200" rtl="0" algn="l">
              <a:spcBef>
                <a:spcPts val="1200"/>
              </a:spcBef>
              <a:spcAft>
                <a:spcPts val="0"/>
              </a:spcAft>
              <a:buClr>
                <a:schemeClr val="lt1"/>
              </a:buClr>
              <a:buSzPts val="1500"/>
              <a:buChar char="-"/>
            </a:pPr>
            <a:r>
              <a:rPr lang="en-GB" sz="1500">
                <a:solidFill>
                  <a:schemeClr val="lt1"/>
                </a:solidFill>
              </a:rPr>
              <a:t>Show player more information</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Need balance for new players</a:t>
            </a:r>
            <a:endParaRPr sz="1500">
              <a:solidFill>
                <a:schemeClr val="lt1"/>
              </a:solidFill>
            </a:endParaRPr>
          </a:p>
          <a:p>
            <a:pPr indent="0" lvl="0" marL="457200" rtl="0" algn="l">
              <a:spcBef>
                <a:spcPts val="1200"/>
              </a:spcBef>
              <a:spcAft>
                <a:spcPts val="0"/>
              </a:spcAft>
              <a:buNone/>
            </a:pPr>
            <a:r>
              <a:t/>
            </a:r>
            <a:endParaRPr sz="1500">
              <a:solidFill>
                <a:schemeClr val="lt1"/>
              </a:solidFill>
            </a:endParaRPr>
          </a:p>
          <a:p>
            <a:pPr indent="0" lvl="0" marL="0" rtl="0" algn="l">
              <a:spcBef>
                <a:spcPts val="1200"/>
              </a:spcBef>
              <a:spcAft>
                <a:spcPts val="1200"/>
              </a:spcAft>
              <a:buNone/>
            </a:pPr>
            <a:r>
              <a:t/>
            </a:r>
            <a:endParaRPr sz="15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180" name="Shape 180"/>
        <p:cNvGrpSpPr/>
        <p:nvPr/>
      </p:nvGrpSpPr>
      <p:grpSpPr>
        <a:xfrm>
          <a:off x="0" y="0"/>
          <a:ext cx="0" cy="0"/>
          <a:chOff x="0" y="0"/>
          <a:chExt cx="0" cy="0"/>
        </a:xfrm>
      </p:grpSpPr>
      <p:sp>
        <p:nvSpPr>
          <p:cNvPr id="181" name="Google Shape;181;p27"/>
          <p:cNvSpPr txBox="1"/>
          <p:nvPr/>
        </p:nvSpPr>
        <p:spPr>
          <a:xfrm>
            <a:off x="2037275" y="498975"/>
            <a:ext cx="47103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7200">
                <a:solidFill>
                  <a:srgbClr val="FFFF00"/>
                </a:solidFill>
                <a:latin typeface="Proxima Nova"/>
                <a:ea typeface="Proxima Nova"/>
                <a:cs typeface="Proxima Nova"/>
                <a:sym typeface="Proxima Nova"/>
              </a:rPr>
              <a:t>Thank You!</a:t>
            </a:r>
            <a:endParaRPr sz="7200">
              <a:solidFill>
                <a:srgbClr val="FFFF00"/>
              </a:solidFill>
              <a:latin typeface="Proxima Nova"/>
              <a:ea typeface="Proxima Nova"/>
              <a:cs typeface="Proxima Nova"/>
              <a:sym typeface="Proxima Nova"/>
            </a:endParaRPr>
          </a:p>
        </p:txBody>
      </p:sp>
      <p:sp>
        <p:nvSpPr>
          <p:cNvPr id="182" name="Google Shape;182;p27"/>
          <p:cNvSpPr txBox="1"/>
          <p:nvPr/>
        </p:nvSpPr>
        <p:spPr>
          <a:xfrm>
            <a:off x="2967475" y="2417725"/>
            <a:ext cx="2923800" cy="13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5000">
                <a:solidFill>
                  <a:srgbClr val="FFFF00"/>
                </a:solidFill>
                <a:latin typeface="Proxima Nova"/>
                <a:ea typeface="Proxima Nova"/>
                <a:cs typeface="Proxima Nova"/>
                <a:sym typeface="Proxima Nova"/>
              </a:rPr>
              <a:t>Q&amp;A</a:t>
            </a:r>
            <a:endParaRPr sz="5000">
              <a:solidFill>
                <a:schemeClr val="accent3"/>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00"/>
                </a:solidFill>
                <a:latin typeface="Bree Serif"/>
                <a:ea typeface="Bree Serif"/>
                <a:cs typeface="Bree Serif"/>
                <a:sym typeface="Bree Serif"/>
              </a:rPr>
              <a:t>Agenda</a:t>
            </a:r>
            <a:endParaRPr>
              <a:solidFill>
                <a:srgbClr val="FFFF00"/>
              </a:solidFill>
              <a:latin typeface="Bree Serif"/>
              <a:ea typeface="Bree Serif"/>
              <a:cs typeface="Bree Serif"/>
              <a:sym typeface="Bree Serif"/>
            </a:endParaRPr>
          </a:p>
        </p:txBody>
      </p:sp>
      <p:sp>
        <p:nvSpPr>
          <p:cNvPr id="69" name="Google Shape;69;p14"/>
          <p:cNvSpPr txBox="1"/>
          <p:nvPr>
            <p:ph idx="1" type="body"/>
          </p:nvPr>
        </p:nvSpPr>
        <p:spPr>
          <a:xfrm>
            <a:off x="311700" y="1152475"/>
            <a:ext cx="4063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Introduction</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Concept &amp; Inspirations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USP</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Features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Demo</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Reflections &amp; Learning points</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73" name="Shape 73"/>
        <p:cNvGrpSpPr/>
        <p:nvPr/>
      </p:nvGrpSpPr>
      <p:grpSpPr>
        <a:xfrm>
          <a:off x="0" y="0"/>
          <a:ext cx="0" cy="0"/>
          <a:chOff x="0" y="0"/>
          <a:chExt cx="0" cy="0"/>
        </a:xfrm>
      </p:grpSpPr>
      <p:sp>
        <p:nvSpPr>
          <p:cNvPr id="74" name="Google Shape;74;p15"/>
          <p:cNvSpPr txBox="1"/>
          <p:nvPr>
            <p:ph type="title"/>
          </p:nvPr>
        </p:nvSpPr>
        <p:spPr>
          <a:xfrm>
            <a:off x="356275" y="338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00"/>
                </a:solidFill>
                <a:latin typeface="Bree Serif"/>
                <a:ea typeface="Bree Serif"/>
                <a:cs typeface="Bree Serif"/>
                <a:sym typeface="Bree Serif"/>
              </a:rPr>
              <a:t>Concept and Inspirations</a:t>
            </a:r>
            <a:endParaRPr>
              <a:solidFill>
                <a:srgbClr val="FFFF00"/>
              </a:solidFill>
              <a:latin typeface="Bree Serif"/>
              <a:ea typeface="Bree Serif"/>
              <a:cs typeface="Bree Serif"/>
              <a:sym typeface="Bree Serif"/>
            </a:endParaRPr>
          </a:p>
        </p:txBody>
      </p:sp>
      <p:sp>
        <p:nvSpPr>
          <p:cNvPr id="75" name="Google Shape;75;p15"/>
          <p:cNvSpPr txBox="1"/>
          <p:nvPr>
            <p:ph idx="1" type="body"/>
          </p:nvPr>
        </p:nvSpPr>
        <p:spPr>
          <a:xfrm>
            <a:off x="194563" y="9593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r>
              <a:rPr lang="en-GB">
                <a:solidFill>
                  <a:schemeClr val="lt1"/>
                </a:solidFill>
              </a:rPr>
              <a:t>2D shooters and Metroidvanias</a:t>
            </a:r>
            <a:endParaRPr>
              <a:solidFill>
                <a:schemeClr val="lt1"/>
              </a:solidFill>
            </a:endParaRPr>
          </a:p>
        </p:txBody>
      </p:sp>
      <p:pic>
        <p:nvPicPr>
          <p:cNvPr descr="Retro Gaming: Mega Man 10 | Games | The Guardian" id="76" name="Google Shape;76;p15"/>
          <p:cNvPicPr preferRelativeResize="0"/>
          <p:nvPr/>
        </p:nvPicPr>
        <p:blipFill>
          <a:blip r:embed="rId3">
            <a:alphaModFix/>
          </a:blip>
          <a:stretch>
            <a:fillRect/>
          </a:stretch>
        </p:blipFill>
        <p:spPr>
          <a:xfrm>
            <a:off x="194575" y="2425625"/>
            <a:ext cx="3855999" cy="2313575"/>
          </a:xfrm>
          <a:prstGeom prst="rect">
            <a:avLst/>
          </a:prstGeom>
          <a:noFill/>
          <a:ln>
            <a:noFill/>
          </a:ln>
        </p:spPr>
      </p:pic>
      <p:sp>
        <p:nvSpPr>
          <p:cNvPr id="77" name="Google Shape;77;p15"/>
          <p:cNvSpPr txBox="1"/>
          <p:nvPr/>
        </p:nvSpPr>
        <p:spPr>
          <a:xfrm>
            <a:off x="808250" y="1852925"/>
            <a:ext cx="1477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Proxima Nova"/>
                <a:ea typeface="Proxima Nova"/>
                <a:cs typeface="Proxima Nova"/>
                <a:sym typeface="Proxima Nova"/>
              </a:rPr>
              <a:t>Mega-man</a:t>
            </a:r>
            <a:endParaRPr sz="1800">
              <a:solidFill>
                <a:schemeClr val="lt1"/>
              </a:solidFill>
              <a:latin typeface="Proxima Nova"/>
              <a:ea typeface="Proxima Nova"/>
              <a:cs typeface="Proxima Nova"/>
              <a:sym typeface="Proxima Nova"/>
            </a:endParaRPr>
          </a:p>
        </p:txBody>
      </p:sp>
      <p:sp>
        <p:nvSpPr>
          <p:cNvPr id="78" name="Google Shape;78;p15"/>
          <p:cNvSpPr txBox="1"/>
          <p:nvPr/>
        </p:nvSpPr>
        <p:spPr>
          <a:xfrm>
            <a:off x="5393948" y="1119188"/>
            <a:ext cx="2801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Proxima Nova"/>
                <a:ea typeface="Proxima Nova"/>
                <a:cs typeface="Proxima Nova"/>
                <a:sym typeface="Proxima Nova"/>
              </a:rPr>
              <a:t>Touhou Lunar Nights</a:t>
            </a:r>
            <a:endParaRPr sz="1800">
              <a:solidFill>
                <a:schemeClr val="lt1"/>
              </a:solidFill>
              <a:latin typeface="Proxima Nova"/>
              <a:ea typeface="Proxima Nova"/>
              <a:cs typeface="Proxima Nova"/>
              <a:sym typeface="Proxima Nova"/>
            </a:endParaRPr>
          </a:p>
        </p:txBody>
      </p:sp>
      <p:pic>
        <p:nvPicPr>
          <p:cNvPr id="79" name="Google Shape;79;p15"/>
          <p:cNvPicPr preferRelativeResize="0"/>
          <p:nvPr/>
        </p:nvPicPr>
        <p:blipFill>
          <a:blip r:embed="rId4">
            <a:alphaModFix/>
          </a:blip>
          <a:stretch>
            <a:fillRect/>
          </a:stretch>
        </p:blipFill>
        <p:spPr>
          <a:xfrm>
            <a:off x="4601581" y="1634316"/>
            <a:ext cx="4386430" cy="2545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00"/>
                </a:solidFill>
                <a:latin typeface="Bree Serif"/>
                <a:ea typeface="Bree Serif"/>
                <a:cs typeface="Bree Serif"/>
                <a:sym typeface="Bree Serif"/>
              </a:rPr>
              <a:t>Unique Selling Point</a:t>
            </a:r>
            <a:endParaRPr>
              <a:solidFill>
                <a:srgbClr val="FFFF00"/>
              </a:solidFill>
              <a:latin typeface="Bree Serif"/>
              <a:ea typeface="Bree Serif"/>
              <a:cs typeface="Bree Serif"/>
              <a:sym typeface="Bree Serif"/>
            </a:endParaRPr>
          </a:p>
        </p:txBody>
      </p:sp>
      <p:sp>
        <p:nvSpPr>
          <p:cNvPr id="85" name="Google Shape;8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lt1"/>
                </a:solidFill>
              </a:rPr>
              <a:t>Time control mechanics in a combat focused 2D platformer</a:t>
            </a:r>
            <a:endParaRPr>
              <a:solidFill>
                <a:schemeClr val="lt1"/>
              </a:solidFill>
            </a:endParaRPr>
          </a:p>
          <a:p>
            <a:pPr indent="-342900" lvl="0" marL="457200" rtl="0" algn="l">
              <a:lnSpc>
                <a:spcPct val="115000"/>
              </a:lnSpc>
              <a:spcBef>
                <a:spcPts val="1200"/>
              </a:spcBef>
              <a:spcAft>
                <a:spcPts val="0"/>
              </a:spcAft>
              <a:buClr>
                <a:schemeClr val="lt1"/>
              </a:buClr>
              <a:buSzPts val="1800"/>
              <a:buChar char="●"/>
            </a:pPr>
            <a:r>
              <a:rPr lang="en-GB">
                <a:solidFill>
                  <a:schemeClr val="lt1"/>
                </a:solidFill>
              </a:rPr>
              <a:t>Ability to slow down time</a:t>
            </a:r>
            <a:endParaRPr>
              <a:solidFill>
                <a:schemeClr val="lt1"/>
              </a:solidFill>
            </a:endParaRPr>
          </a:p>
          <a:p>
            <a:pPr indent="-317500" lvl="1" marL="914400" rtl="0" algn="l">
              <a:lnSpc>
                <a:spcPct val="115000"/>
              </a:lnSpc>
              <a:spcBef>
                <a:spcPts val="0"/>
              </a:spcBef>
              <a:spcAft>
                <a:spcPts val="0"/>
              </a:spcAft>
              <a:buClr>
                <a:schemeClr val="lt1"/>
              </a:buClr>
              <a:buSzPts val="1400"/>
              <a:buChar char="○"/>
            </a:pPr>
            <a:r>
              <a:rPr lang="en-GB">
                <a:solidFill>
                  <a:schemeClr val="lt1"/>
                </a:solidFill>
              </a:rPr>
              <a:t>All time except for player slowed</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Consumes </a:t>
            </a:r>
            <a:r>
              <a:rPr lang="en-GB">
                <a:solidFill>
                  <a:srgbClr val="FF9900"/>
                </a:solidFill>
              </a:rPr>
              <a:t>Solar Energy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00"/>
                </a:solidFill>
                <a:latin typeface="Bree Serif"/>
                <a:ea typeface="Bree Serif"/>
                <a:cs typeface="Bree Serif"/>
                <a:sym typeface="Bree Serif"/>
              </a:rPr>
              <a:t>Features (Min Khant Ko)</a:t>
            </a:r>
            <a:endParaRPr>
              <a:solidFill>
                <a:srgbClr val="FFFF00"/>
              </a:solidFill>
              <a:latin typeface="Bree Serif"/>
              <a:ea typeface="Bree Serif"/>
              <a:cs typeface="Bree Serif"/>
              <a:sym typeface="Bree Serif"/>
            </a:endParaRPr>
          </a:p>
        </p:txBody>
      </p:sp>
      <p:sp>
        <p:nvSpPr>
          <p:cNvPr id="91" name="Google Shape;91;p17"/>
          <p:cNvSpPr txBox="1"/>
          <p:nvPr>
            <p:ph idx="1" type="body"/>
          </p:nvPr>
        </p:nvSpPr>
        <p:spPr>
          <a:xfrm>
            <a:off x="311700" y="11377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Player Character</a:t>
            </a:r>
            <a:br>
              <a:rPr lang="en-GB">
                <a:solidFill>
                  <a:schemeClr val="lt1"/>
                </a:solidFill>
              </a:rPr>
            </a:br>
            <a:r>
              <a:rPr lang="en-GB" sz="1400">
                <a:solidFill>
                  <a:schemeClr val="lt1"/>
                </a:solidFill>
              </a:rPr>
              <a:t>- Movement and interaction</a:t>
            </a:r>
            <a:endParaRPr sz="1400">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Shooting</a:t>
            </a:r>
            <a:br>
              <a:rPr lang="en-GB">
                <a:solidFill>
                  <a:schemeClr val="lt1"/>
                </a:solidFill>
              </a:rPr>
            </a:br>
            <a:r>
              <a:rPr lang="en-GB" sz="1400">
                <a:solidFill>
                  <a:schemeClr val="lt1"/>
                </a:solidFill>
              </a:rPr>
              <a:t>- Charged shots</a:t>
            </a:r>
            <a:br>
              <a:rPr lang="en-GB" sz="1400">
                <a:solidFill>
                  <a:schemeClr val="lt1"/>
                </a:solidFill>
              </a:rPr>
            </a:br>
            <a:r>
              <a:rPr lang="en-GB" sz="1400">
                <a:solidFill>
                  <a:schemeClr val="lt1"/>
                </a:solidFill>
              </a:rPr>
              <a:t>- Enemy knockback</a:t>
            </a:r>
            <a:endParaRPr sz="1400">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Time delay ability</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Save point</a:t>
            </a:r>
            <a:br>
              <a:rPr lang="en-GB">
                <a:solidFill>
                  <a:schemeClr val="lt1"/>
                </a:solidFill>
              </a:rPr>
            </a:br>
            <a:r>
              <a:rPr lang="en-GB" sz="1400">
                <a:solidFill>
                  <a:schemeClr val="lt1"/>
                </a:solidFill>
              </a:rPr>
              <a:t>- Save file</a:t>
            </a:r>
            <a:endParaRPr>
              <a:solidFill>
                <a:schemeClr val="lt1"/>
              </a:solidFill>
            </a:endParaRPr>
          </a:p>
        </p:txBody>
      </p:sp>
      <p:pic>
        <p:nvPicPr>
          <p:cNvPr id="92" name="Google Shape;92;p17"/>
          <p:cNvPicPr preferRelativeResize="0"/>
          <p:nvPr/>
        </p:nvPicPr>
        <p:blipFill>
          <a:blip r:embed="rId3">
            <a:alphaModFix/>
          </a:blip>
          <a:stretch>
            <a:fillRect/>
          </a:stretch>
        </p:blipFill>
        <p:spPr>
          <a:xfrm>
            <a:off x="4158150" y="1539750"/>
            <a:ext cx="1531050" cy="1990100"/>
          </a:xfrm>
          <a:prstGeom prst="rect">
            <a:avLst/>
          </a:prstGeom>
          <a:noFill/>
          <a:ln>
            <a:noFill/>
          </a:ln>
        </p:spPr>
      </p:pic>
      <p:pic>
        <p:nvPicPr>
          <p:cNvPr id="93" name="Google Shape;93;p17"/>
          <p:cNvPicPr preferRelativeResize="0"/>
          <p:nvPr/>
        </p:nvPicPr>
        <p:blipFill>
          <a:blip r:embed="rId4">
            <a:alphaModFix/>
          </a:blip>
          <a:stretch>
            <a:fillRect/>
          </a:stretch>
        </p:blipFill>
        <p:spPr>
          <a:xfrm>
            <a:off x="3185100" y="567900"/>
            <a:ext cx="8047801" cy="4629901"/>
          </a:xfrm>
          <a:prstGeom prst="rect">
            <a:avLst/>
          </a:prstGeom>
          <a:noFill/>
          <a:ln>
            <a:noFill/>
          </a:ln>
        </p:spPr>
      </p:pic>
      <p:sp>
        <p:nvSpPr>
          <p:cNvPr id="94" name="Google Shape;94;p17"/>
          <p:cNvSpPr txBox="1"/>
          <p:nvPr/>
        </p:nvSpPr>
        <p:spPr>
          <a:xfrm>
            <a:off x="4209875" y="1081638"/>
            <a:ext cx="1729200" cy="45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800">
                <a:solidFill>
                  <a:schemeClr val="lt1"/>
                </a:solidFill>
                <a:latin typeface="Proxima Nova"/>
                <a:ea typeface="Proxima Nova"/>
                <a:cs typeface="Proxima Nova"/>
                <a:sym typeface="Proxima Nova"/>
              </a:rPr>
              <a:t>Time slow OFF</a:t>
            </a:r>
            <a:endParaRPr sz="1800">
              <a:solidFill>
                <a:schemeClr val="accent3"/>
              </a:solidFill>
              <a:latin typeface="Proxima Nova"/>
              <a:ea typeface="Proxima Nova"/>
              <a:cs typeface="Proxima Nova"/>
              <a:sym typeface="Proxima Nova"/>
            </a:endParaRPr>
          </a:p>
        </p:txBody>
      </p:sp>
      <p:sp>
        <p:nvSpPr>
          <p:cNvPr id="95" name="Google Shape;95;p17"/>
          <p:cNvSpPr txBox="1"/>
          <p:nvPr/>
        </p:nvSpPr>
        <p:spPr>
          <a:xfrm>
            <a:off x="6084175" y="1081638"/>
            <a:ext cx="1729200" cy="45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800">
                <a:solidFill>
                  <a:schemeClr val="lt1"/>
                </a:solidFill>
                <a:latin typeface="Proxima Nova"/>
                <a:ea typeface="Proxima Nova"/>
                <a:cs typeface="Proxima Nova"/>
                <a:sym typeface="Proxima Nova"/>
              </a:rPr>
              <a:t>Time slow ON</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00"/>
                </a:solidFill>
                <a:latin typeface="Bree Serif"/>
                <a:ea typeface="Bree Serif"/>
                <a:cs typeface="Bree Serif"/>
                <a:sym typeface="Bree Serif"/>
              </a:rPr>
              <a:t>Features (</a:t>
            </a:r>
            <a:r>
              <a:rPr lang="en-GB">
                <a:solidFill>
                  <a:srgbClr val="FFFF00"/>
                </a:solidFill>
                <a:latin typeface="Bree Serif"/>
                <a:ea typeface="Bree Serif"/>
                <a:cs typeface="Bree Serif"/>
                <a:sym typeface="Bree Serif"/>
              </a:rPr>
              <a:t>Bryan)</a:t>
            </a:r>
            <a:endParaRPr>
              <a:solidFill>
                <a:srgbClr val="FFFF00"/>
              </a:solidFill>
              <a:latin typeface="Bree Serif"/>
              <a:ea typeface="Bree Serif"/>
              <a:cs typeface="Bree Serif"/>
              <a:sym typeface="Bree Serif"/>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Enemies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Basic Enemy (Melee/Range/Elite)</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Boss Enemy</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UI for Enemies Health</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Audio Manager</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pic>
        <p:nvPicPr>
          <p:cNvPr id="102" name="Google Shape;102;p18"/>
          <p:cNvPicPr preferRelativeResize="0"/>
          <p:nvPr/>
        </p:nvPicPr>
        <p:blipFill rotWithShape="1">
          <a:blip r:embed="rId3">
            <a:alphaModFix/>
          </a:blip>
          <a:srcRect b="0" l="-9170" r="9169" t="0"/>
          <a:stretch/>
        </p:blipFill>
        <p:spPr>
          <a:xfrm>
            <a:off x="1261875" y="2175375"/>
            <a:ext cx="7415224" cy="3886224"/>
          </a:xfrm>
          <a:prstGeom prst="rect">
            <a:avLst/>
          </a:prstGeom>
          <a:noFill/>
          <a:ln>
            <a:noFill/>
          </a:ln>
        </p:spPr>
      </p:pic>
      <p:pic>
        <p:nvPicPr>
          <p:cNvPr id="103" name="Google Shape;103;p18"/>
          <p:cNvPicPr preferRelativeResize="0"/>
          <p:nvPr/>
        </p:nvPicPr>
        <p:blipFill>
          <a:blip r:embed="rId4">
            <a:alphaModFix/>
          </a:blip>
          <a:stretch>
            <a:fillRect/>
          </a:stretch>
        </p:blipFill>
        <p:spPr>
          <a:xfrm>
            <a:off x="3797550" y="2867334"/>
            <a:ext cx="9144000" cy="4792231"/>
          </a:xfrm>
          <a:prstGeom prst="rect">
            <a:avLst/>
          </a:prstGeom>
          <a:noFill/>
          <a:ln>
            <a:noFill/>
          </a:ln>
        </p:spPr>
      </p:pic>
      <p:pic>
        <p:nvPicPr>
          <p:cNvPr id="104" name="Google Shape;104;p18"/>
          <p:cNvPicPr preferRelativeResize="0"/>
          <p:nvPr/>
        </p:nvPicPr>
        <p:blipFill>
          <a:blip r:embed="rId5">
            <a:alphaModFix/>
          </a:blip>
          <a:stretch>
            <a:fillRect/>
          </a:stretch>
        </p:blipFill>
        <p:spPr>
          <a:xfrm>
            <a:off x="875600" y="3270224"/>
            <a:ext cx="5664600" cy="2968751"/>
          </a:xfrm>
          <a:prstGeom prst="rect">
            <a:avLst/>
          </a:prstGeom>
          <a:noFill/>
          <a:ln>
            <a:noFill/>
          </a:ln>
        </p:spPr>
      </p:pic>
      <p:pic>
        <p:nvPicPr>
          <p:cNvPr id="105" name="Google Shape;105;p18"/>
          <p:cNvPicPr preferRelativeResize="0"/>
          <p:nvPr/>
        </p:nvPicPr>
        <p:blipFill>
          <a:blip r:embed="rId6">
            <a:alphaModFix/>
          </a:blip>
          <a:stretch>
            <a:fillRect/>
          </a:stretch>
        </p:blipFill>
        <p:spPr>
          <a:xfrm>
            <a:off x="-953900" y="2982425"/>
            <a:ext cx="5225323" cy="2571024"/>
          </a:xfrm>
          <a:prstGeom prst="rect">
            <a:avLst/>
          </a:prstGeom>
          <a:noFill/>
          <a:ln>
            <a:noFill/>
          </a:ln>
        </p:spPr>
      </p:pic>
      <p:sp>
        <p:nvSpPr>
          <p:cNvPr id="106" name="Google Shape;106;p18"/>
          <p:cNvSpPr txBox="1"/>
          <p:nvPr/>
        </p:nvSpPr>
        <p:spPr>
          <a:xfrm>
            <a:off x="856863" y="3340300"/>
            <a:ext cx="1603800" cy="4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800">
                <a:solidFill>
                  <a:schemeClr val="lt1"/>
                </a:solidFill>
                <a:latin typeface="Proxima Nova"/>
                <a:ea typeface="Proxima Nova"/>
                <a:cs typeface="Proxima Nova"/>
                <a:sym typeface="Proxima Nova"/>
              </a:rPr>
              <a:t>      Melee</a:t>
            </a:r>
            <a:endParaRPr sz="1800">
              <a:solidFill>
                <a:schemeClr val="accent3"/>
              </a:solidFill>
              <a:latin typeface="Proxima Nova"/>
              <a:ea typeface="Proxima Nova"/>
              <a:cs typeface="Proxima Nova"/>
              <a:sym typeface="Proxima Nova"/>
            </a:endParaRPr>
          </a:p>
        </p:txBody>
      </p:sp>
      <p:sp>
        <p:nvSpPr>
          <p:cNvPr id="107" name="Google Shape;107;p18"/>
          <p:cNvSpPr txBox="1"/>
          <p:nvPr/>
        </p:nvSpPr>
        <p:spPr>
          <a:xfrm>
            <a:off x="2601113" y="3418800"/>
            <a:ext cx="1603800" cy="4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800">
                <a:solidFill>
                  <a:schemeClr val="lt1"/>
                </a:solidFill>
                <a:latin typeface="Proxima Nova"/>
                <a:ea typeface="Proxima Nova"/>
                <a:cs typeface="Proxima Nova"/>
                <a:sym typeface="Proxima Nova"/>
              </a:rPr>
              <a:t>      Range</a:t>
            </a:r>
            <a:endParaRPr sz="1800">
              <a:solidFill>
                <a:schemeClr val="accent3"/>
              </a:solidFill>
              <a:latin typeface="Proxima Nova"/>
              <a:ea typeface="Proxima Nova"/>
              <a:cs typeface="Proxima Nova"/>
              <a:sym typeface="Proxima Nova"/>
            </a:endParaRPr>
          </a:p>
        </p:txBody>
      </p:sp>
      <p:sp>
        <p:nvSpPr>
          <p:cNvPr id="108" name="Google Shape;108;p18"/>
          <p:cNvSpPr txBox="1"/>
          <p:nvPr/>
        </p:nvSpPr>
        <p:spPr>
          <a:xfrm>
            <a:off x="4627588" y="2967900"/>
            <a:ext cx="1603800" cy="4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800">
                <a:solidFill>
                  <a:schemeClr val="lt1"/>
                </a:solidFill>
                <a:latin typeface="Proxima Nova"/>
                <a:ea typeface="Proxima Nova"/>
                <a:cs typeface="Proxima Nova"/>
                <a:sym typeface="Proxima Nova"/>
              </a:rPr>
              <a:t>      	Elite</a:t>
            </a:r>
            <a:endParaRPr sz="1800">
              <a:solidFill>
                <a:schemeClr val="accent3"/>
              </a:solidFill>
              <a:latin typeface="Proxima Nova"/>
              <a:ea typeface="Proxima Nova"/>
              <a:cs typeface="Proxima Nova"/>
              <a:sym typeface="Proxima Nova"/>
            </a:endParaRPr>
          </a:p>
        </p:txBody>
      </p:sp>
      <p:sp>
        <p:nvSpPr>
          <p:cNvPr id="109" name="Google Shape;109;p18"/>
          <p:cNvSpPr txBox="1"/>
          <p:nvPr/>
        </p:nvSpPr>
        <p:spPr>
          <a:xfrm>
            <a:off x="6587563" y="3340300"/>
            <a:ext cx="1603800" cy="4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800">
                <a:solidFill>
                  <a:schemeClr val="lt1"/>
                </a:solidFill>
                <a:latin typeface="Proxima Nova"/>
                <a:ea typeface="Proxima Nova"/>
                <a:cs typeface="Proxima Nova"/>
                <a:sym typeface="Proxima Nova"/>
              </a:rPr>
              <a:t>      	Boss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00"/>
                </a:solidFill>
                <a:latin typeface="Bree Serif"/>
                <a:ea typeface="Bree Serif"/>
                <a:cs typeface="Bree Serif"/>
                <a:sym typeface="Bree Serif"/>
              </a:rPr>
              <a:t>Features (Bryan)</a:t>
            </a:r>
            <a:r>
              <a:rPr lang="en-GB">
                <a:solidFill>
                  <a:srgbClr val="FFFF00"/>
                </a:solidFill>
                <a:latin typeface="Bree Serif"/>
                <a:ea typeface="Bree Serif"/>
                <a:cs typeface="Bree Serif"/>
                <a:sym typeface="Bree Serif"/>
              </a:rPr>
              <a:t> </a:t>
            </a:r>
            <a:endParaRPr>
              <a:solidFill>
                <a:srgbClr val="FFFF00"/>
              </a:solidFill>
              <a:latin typeface="Bree Serif"/>
              <a:ea typeface="Bree Serif"/>
              <a:cs typeface="Bree Serif"/>
              <a:sym typeface="Bree Serif"/>
            </a:endParaRPr>
          </a:p>
        </p:txBody>
      </p:sp>
      <p:sp>
        <p:nvSpPr>
          <p:cNvPr id="115" name="Google Shape;115;p19"/>
          <p:cNvSpPr txBox="1"/>
          <p:nvPr>
            <p:ph idx="1" type="body"/>
          </p:nvPr>
        </p:nvSpPr>
        <p:spPr>
          <a:xfrm>
            <a:off x="311700" y="1137450"/>
            <a:ext cx="8520600" cy="384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sz="2187">
                <a:solidFill>
                  <a:schemeClr val="lt1"/>
                </a:solidFill>
              </a:rPr>
              <a:t>Enemies</a:t>
            </a:r>
            <a:endParaRPr sz="2187">
              <a:solidFill>
                <a:schemeClr val="lt1"/>
              </a:solidFill>
            </a:endParaRPr>
          </a:p>
          <a:p>
            <a:pPr indent="0" lvl="0" marL="0" rtl="0" algn="l">
              <a:spcBef>
                <a:spcPts val="1200"/>
              </a:spcBef>
              <a:spcAft>
                <a:spcPts val="0"/>
              </a:spcAft>
              <a:buNone/>
            </a:pPr>
            <a:r>
              <a:rPr lang="en-GB">
                <a:solidFill>
                  <a:schemeClr val="lt1"/>
                </a:solidFill>
              </a:rPr>
              <a:t>Melee</a:t>
            </a:r>
            <a:endParaRPr>
              <a:solidFill>
                <a:schemeClr val="lt1"/>
              </a:solidFill>
            </a:endParaRPr>
          </a:p>
          <a:p>
            <a:pPr indent="-297497" lvl="0" marL="457200" rtl="0" algn="l">
              <a:spcBef>
                <a:spcPts val="1200"/>
              </a:spcBef>
              <a:spcAft>
                <a:spcPts val="0"/>
              </a:spcAft>
              <a:buClr>
                <a:schemeClr val="lt1"/>
              </a:buClr>
              <a:buSzPct val="100000"/>
              <a:buChar char="-"/>
            </a:pPr>
            <a:r>
              <a:rPr lang="en-GB" sz="1400">
                <a:solidFill>
                  <a:schemeClr val="lt1"/>
                </a:solidFill>
              </a:rPr>
              <a:t>Patrols left and right</a:t>
            </a:r>
            <a:endParaRPr sz="1400">
              <a:solidFill>
                <a:schemeClr val="lt1"/>
              </a:solidFill>
            </a:endParaRPr>
          </a:p>
          <a:p>
            <a:pPr indent="-297497" lvl="0" marL="457200" rtl="0" algn="l">
              <a:spcBef>
                <a:spcPts val="0"/>
              </a:spcBef>
              <a:spcAft>
                <a:spcPts val="0"/>
              </a:spcAft>
              <a:buClr>
                <a:schemeClr val="lt1"/>
              </a:buClr>
              <a:buSzPct val="100000"/>
              <a:buChar char="-"/>
            </a:pPr>
            <a:r>
              <a:rPr lang="en-GB" sz="1400">
                <a:solidFill>
                  <a:schemeClr val="lt1"/>
                </a:solidFill>
              </a:rPr>
              <a:t>Aggros player if within certain range</a:t>
            </a:r>
            <a:endParaRPr sz="1400">
              <a:solidFill>
                <a:schemeClr val="lt1"/>
              </a:solidFill>
            </a:endParaRPr>
          </a:p>
          <a:p>
            <a:pPr indent="0" lvl="0" marL="0" rtl="0" algn="l">
              <a:spcBef>
                <a:spcPts val="1200"/>
              </a:spcBef>
              <a:spcAft>
                <a:spcPts val="0"/>
              </a:spcAft>
              <a:buNone/>
            </a:pPr>
            <a:r>
              <a:rPr lang="en-GB">
                <a:solidFill>
                  <a:schemeClr val="lt1"/>
                </a:solidFill>
              </a:rPr>
              <a:t>Range</a:t>
            </a:r>
            <a:endParaRPr>
              <a:solidFill>
                <a:schemeClr val="lt1"/>
              </a:solidFill>
            </a:endParaRPr>
          </a:p>
          <a:p>
            <a:pPr indent="-297497" lvl="0" marL="457200" rtl="0" algn="l">
              <a:spcBef>
                <a:spcPts val="1200"/>
              </a:spcBef>
              <a:spcAft>
                <a:spcPts val="0"/>
              </a:spcAft>
              <a:buClr>
                <a:schemeClr val="lt1"/>
              </a:buClr>
              <a:buSzPct val="100000"/>
              <a:buChar char="-"/>
            </a:pPr>
            <a:r>
              <a:rPr lang="en-GB" sz="1400">
                <a:solidFill>
                  <a:schemeClr val="lt1"/>
                </a:solidFill>
              </a:rPr>
              <a:t>Does not move</a:t>
            </a:r>
            <a:endParaRPr sz="1400">
              <a:solidFill>
                <a:schemeClr val="lt1"/>
              </a:solidFill>
            </a:endParaRPr>
          </a:p>
          <a:p>
            <a:pPr indent="-297497" lvl="0" marL="457200" rtl="0" algn="l">
              <a:spcBef>
                <a:spcPts val="0"/>
              </a:spcBef>
              <a:spcAft>
                <a:spcPts val="0"/>
              </a:spcAft>
              <a:buClr>
                <a:schemeClr val="lt1"/>
              </a:buClr>
              <a:buSzPct val="100000"/>
              <a:buChar char="-"/>
            </a:pPr>
            <a:r>
              <a:rPr lang="en-GB" sz="1400">
                <a:solidFill>
                  <a:schemeClr val="lt1"/>
                </a:solidFill>
              </a:rPr>
              <a:t>Has a larger aggro range than Melee</a:t>
            </a:r>
            <a:endParaRPr sz="1400">
              <a:solidFill>
                <a:schemeClr val="lt1"/>
              </a:solidFill>
            </a:endParaRPr>
          </a:p>
          <a:p>
            <a:pPr indent="-297497" lvl="0" marL="457200" rtl="0" algn="l">
              <a:spcBef>
                <a:spcPts val="0"/>
              </a:spcBef>
              <a:spcAft>
                <a:spcPts val="0"/>
              </a:spcAft>
              <a:buClr>
                <a:schemeClr val="lt1"/>
              </a:buClr>
              <a:buSzPct val="100000"/>
              <a:buChar char="-"/>
            </a:pPr>
            <a:r>
              <a:rPr lang="en-GB" sz="1400">
                <a:solidFill>
                  <a:schemeClr val="lt1"/>
                </a:solidFill>
              </a:rPr>
              <a:t>Shoots at player when aggro</a:t>
            </a:r>
            <a:endParaRPr sz="1400">
              <a:solidFill>
                <a:schemeClr val="lt1"/>
              </a:solidFill>
            </a:endParaRPr>
          </a:p>
          <a:p>
            <a:pPr indent="0" lvl="0" marL="0" rtl="0" algn="l">
              <a:spcBef>
                <a:spcPts val="1200"/>
              </a:spcBef>
              <a:spcAft>
                <a:spcPts val="0"/>
              </a:spcAft>
              <a:buNone/>
            </a:pPr>
            <a:r>
              <a:rPr lang="en-GB">
                <a:solidFill>
                  <a:schemeClr val="lt1"/>
                </a:solidFill>
              </a:rPr>
              <a:t>Elite</a:t>
            </a:r>
            <a:endParaRPr>
              <a:solidFill>
                <a:schemeClr val="lt1"/>
              </a:solidFill>
            </a:endParaRPr>
          </a:p>
          <a:p>
            <a:pPr indent="-297497" lvl="0" marL="457200" rtl="0" algn="l">
              <a:spcBef>
                <a:spcPts val="1200"/>
              </a:spcBef>
              <a:spcAft>
                <a:spcPts val="0"/>
              </a:spcAft>
              <a:buClr>
                <a:schemeClr val="lt1"/>
              </a:buClr>
              <a:buSzPct val="100000"/>
              <a:buChar char="-"/>
            </a:pPr>
            <a:r>
              <a:rPr lang="en-GB" sz="1400">
                <a:solidFill>
                  <a:schemeClr val="lt1"/>
                </a:solidFill>
              </a:rPr>
              <a:t>Guards a spot</a:t>
            </a:r>
            <a:endParaRPr sz="1400">
              <a:solidFill>
                <a:schemeClr val="lt1"/>
              </a:solidFill>
            </a:endParaRPr>
          </a:p>
          <a:p>
            <a:pPr indent="-297497" lvl="0" marL="457200" rtl="0" algn="l">
              <a:spcBef>
                <a:spcPts val="0"/>
              </a:spcBef>
              <a:spcAft>
                <a:spcPts val="0"/>
              </a:spcAft>
              <a:buClr>
                <a:schemeClr val="lt1"/>
              </a:buClr>
              <a:buSzPct val="100000"/>
              <a:buChar char="-"/>
            </a:pPr>
            <a:r>
              <a:rPr lang="en-GB" sz="1400">
                <a:solidFill>
                  <a:schemeClr val="lt1"/>
                </a:solidFill>
              </a:rPr>
              <a:t>Has slightly larger aggro range than Melee but less than Range</a:t>
            </a:r>
            <a:endParaRPr sz="1400">
              <a:solidFill>
                <a:schemeClr val="lt1"/>
              </a:solidFill>
            </a:endParaRPr>
          </a:p>
          <a:p>
            <a:pPr indent="-297497" lvl="0" marL="457200" rtl="0" algn="l">
              <a:spcBef>
                <a:spcPts val="0"/>
              </a:spcBef>
              <a:spcAft>
                <a:spcPts val="0"/>
              </a:spcAft>
              <a:buClr>
                <a:schemeClr val="lt1"/>
              </a:buClr>
              <a:buSzPct val="100000"/>
              <a:buChar char="-"/>
            </a:pPr>
            <a:r>
              <a:rPr lang="en-GB" sz="1400">
                <a:solidFill>
                  <a:schemeClr val="lt1"/>
                </a:solidFill>
              </a:rPr>
              <a:t>Chases the player down when aggro</a:t>
            </a:r>
            <a:endParaRPr sz="1400">
              <a:solidFill>
                <a:schemeClr val="lt1"/>
              </a:solidFill>
            </a:endParaRPr>
          </a:p>
          <a:p>
            <a:pPr indent="-297497" lvl="0" marL="457200" rtl="0" algn="l">
              <a:spcBef>
                <a:spcPts val="0"/>
              </a:spcBef>
              <a:spcAft>
                <a:spcPts val="0"/>
              </a:spcAft>
              <a:buClr>
                <a:schemeClr val="lt1"/>
              </a:buClr>
              <a:buSzPct val="100000"/>
              <a:buChar char="-"/>
            </a:pPr>
            <a:r>
              <a:rPr lang="en-GB" sz="1400">
                <a:solidFill>
                  <a:schemeClr val="lt1"/>
                </a:solidFill>
              </a:rPr>
              <a:t>Returns to original spot after player leaves aggro range</a:t>
            </a:r>
            <a:endParaRPr sz="1400">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descr="https://cdn.discordapp.com/attachments/933767427450372119/1226163299436073051/patrol.gif?ex=6623c48f&amp;is=66114f8f&amp;hm=155130195b0a3edbbb23e808fb5117a92cc331f1265d6a2b50a6e20ea5fa49b6&amp;" id="116" name="Google Shape;116;p19"/>
          <p:cNvPicPr preferRelativeResize="0"/>
          <p:nvPr/>
        </p:nvPicPr>
        <p:blipFill>
          <a:blip r:embed="rId3">
            <a:alphaModFix/>
          </a:blip>
          <a:stretch>
            <a:fillRect/>
          </a:stretch>
        </p:blipFill>
        <p:spPr>
          <a:xfrm>
            <a:off x="3946300" y="663375"/>
            <a:ext cx="1556300" cy="876800"/>
          </a:xfrm>
          <a:prstGeom prst="rect">
            <a:avLst/>
          </a:prstGeom>
          <a:noFill/>
          <a:ln>
            <a:noFill/>
          </a:ln>
        </p:spPr>
      </p:pic>
      <p:pic>
        <p:nvPicPr>
          <p:cNvPr descr="https://cdn.discordapp.com/attachments/933767427450372119/1226163981052542976/Untitled_video_-_Made_with_Clipchamp_10.gif?ex=6623c532&amp;is=66115032&amp;hm=cd0f09e27b38f37c68feaa7808f4eb25f4bb99ed993834ca47489169f4cebc99&amp;" id="117" name="Google Shape;117;p19"/>
          <p:cNvPicPr preferRelativeResize="0"/>
          <p:nvPr/>
        </p:nvPicPr>
        <p:blipFill>
          <a:blip r:embed="rId4">
            <a:alphaModFix/>
          </a:blip>
          <a:stretch>
            <a:fillRect/>
          </a:stretch>
        </p:blipFill>
        <p:spPr>
          <a:xfrm>
            <a:off x="6343449" y="663375"/>
            <a:ext cx="1556300" cy="876800"/>
          </a:xfrm>
          <a:prstGeom prst="rect">
            <a:avLst/>
          </a:prstGeom>
          <a:noFill/>
          <a:ln>
            <a:noFill/>
          </a:ln>
        </p:spPr>
      </p:pic>
      <p:pic>
        <p:nvPicPr>
          <p:cNvPr descr="https://cdn.discordapp.com/attachments/933767427450372119/1226167585607909497/Untitled_video_-_Made_with_Clipchamp_11.gif?ex=6623c88d&amp;is=6611538d&amp;hm=43621d64d53d98fd025b60b3eba98072682f3d98fb20d50f13fa29ea6f3e2fdf&amp;" id="118" name="Google Shape;118;p19"/>
          <p:cNvPicPr preferRelativeResize="0"/>
          <p:nvPr/>
        </p:nvPicPr>
        <p:blipFill>
          <a:blip r:embed="rId5">
            <a:alphaModFix/>
          </a:blip>
          <a:stretch>
            <a:fillRect/>
          </a:stretch>
        </p:blipFill>
        <p:spPr>
          <a:xfrm>
            <a:off x="4042375" y="2140399"/>
            <a:ext cx="2213375" cy="1246975"/>
          </a:xfrm>
          <a:prstGeom prst="rect">
            <a:avLst/>
          </a:prstGeom>
          <a:noFill/>
          <a:ln>
            <a:noFill/>
          </a:ln>
        </p:spPr>
      </p:pic>
      <p:pic>
        <p:nvPicPr>
          <p:cNvPr descr="https://cdn.discordapp.com/attachments/933767427450372119/1226171586906816553/Untitled_video_-_Made_with_Clipchamp_13.gif?ex=6623cc47&amp;is=66115747&amp;hm=466bacd44b64dacd6ff2cd3f50feef414794697ad1147a54f080853fa0862de7&amp;" id="119" name="Google Shape;119;p19"/>
          <p:cNvPicPr preferRelativeResize="0"/>
          <p:nvPr/>
        </p:nvPicPr>
        <p:blipFill>
          <a:blip r:embed="rId6">
            <a:alphaModFix/>
          </a:blip>
          <a:stretch>
            <a:fillRect/>
          </a:stretch>
        </p:blipFill>
        <p:spPr>
          <a:xfrm>
            <a:off x="6381375" y="3498600"/>
            <a:ext cx="2438675" cy="1373900"/>
          </a:xfrm>
          <a:prstGeom prst="rect">
            <a:avLst/>
          </a:prstGeom>
          <a:noFill/>
          <a:ln>
            <a:noFill/>
          </a:ln>
        </p:spPr>
      </p:pic>
      <p:sp>
        <p:nvSpPr>
          <p:cNvPr id="120" name="Google Shape;120;p19"/>
          <p:cNvSpPr txBox="1"/>
          <p:nvPr/>
        </p:nvSpPr>
        <p:spPr>
          <a:xfrm>
            <a:off x="3933650" y="243850"/>
            <a:ext cx="1581600" cy="33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a:solidFill>
                  <a:schemeClr val="lt1"/>
                </a:solidFill>
                <a:latin typeface="Proxima Nova"/>
                <a:ea typeface="Proxima Nova"/>
                <a:cs typeface="Proxima Nova"/>
                <a:sym typeface="Proxima Nova"/>
              </a:rPr>
              <a:t>     Melee patrol</a:t>
            </a:r>
            <a:endParaRPr sz="1800">
              <a:solidFill>
                <a:schemeClr val="accent3"/>
              </a:solidFill>
              <a:latin typeface="Proxima Nova"/>
              <a:ea typeface="Proxima Nova"/>
              <a:cs typeface="Proxima Nova"/>
              <a:sym typeface="Proxima Nova"/>
            </a:endParaRPr>
          </a:p>
        </p:txBody>
      </p:sp>
      <p:sp>
        <p:nvSpPr>
          <p:cNvPr id="121" name="Google Shape;121;p19"/>
          <p:cNvSpPr txBox="1"/>
          <p:nvPr/>
        </p:nvSpPr>
        <p:spPr>
          <a:xfrm>
            <a:off x="6330800" y="243850"/>
            <a:ext cx="1581600" cy="33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a:solidFill>
                  <a:schemeClr val="lt1"/>
                </a:solidFill>
                <a:latin typeface="Proxima Nova"/>
                <a:ea typeface="Proxima Nova"/>
                <a:cs typeface="Proxima Nova"/>
                <a:sym typeface="Proxima Nova"/>
              </a:rPr>
              <a:t>     Melee aggro</a:t>
            </a:r>
            <a:endParaRPr sz="1800">
              <a:solidFill>
                <a:schemeClr val="accent3"/>
              </a:solidFill>
              <a:latin typeface="Proxima Nova"/>
              <a:ea typeface="Proxima Nova"/>
              <a:cs typeface="Proxima Nova"/>
              <a:sym typeface="Proxima Nova"/>
            </a:endParaRPr>
          </a:p>
        </p:txBody>
      </p:sp>
      <p:sp>
        <p:nvSpPr>
          <p:cNvPr id="122" name="Google Shape;122;p19"/>
          <p:cNvSpPr txBox="1"/>
          <p:nvPr/>
        </p:nvSpPr>
        <p:spPr>
          <a:xfrm>
            <a:off x="4358250" y="1719100"/>
            <a:ext cx="1581600" cy="33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a:solidFill>
                  <a:schemeClr val="lt1"/>
                </a:solidFill>
                <a:latin typeface="Proxima Nova"/>
                <a:ea typeface="Proxima Nova"/>
                <a:cs typeface="Proxima Nova"/>
                <a:sym typeface="Proxima Nova"/>
              </a:rPr>
              <a:t>     Range aggro</a:t>
            </a:r>
            <a:endParaRPr sz="1800">
              <a:solidFill>
                <a:schemeClr val="accent3"/>
              </a:solidFill>
              <a:latin typeface="Proxima Nova"/>
              <a:ea typeface="Proxima Nova"/>
              <a:cs typeface="Proxima Nova"/>
              <a:sym typeface="Proxima Nova"/>
            </a:endParaRPr>
          </a:p>
        </p:txBody>
      </p:sp>
      <p:sp>
        <p:nvSpPr>
          <p:cNvPr id="123" name="Google Shape;123;p19"/>
          <p:cNvSpPr txBox="1"/>
          <p:nvPr/>
        </p:nvSpPr>
        <p:spPr>
          <a:xfrm>
            <a:off x="6567942" y="3083425"/>
            <a:ext cx="2213400" cy="33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a:solidFill>
                  <a:schemeClr val="lt1"/>
                </a:solidFill>
                <a:latin typeface="Proxima Nova"/>
                <a:ea typeface="Proxima Nova"/>
                <a:cs typeface="Proxima Nova"/>
                <a:sym typeface="Proxima Nova"/>
              </a:rPr>
              <a:t>     Elite aggro/Guard</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00"/>
                </a:solidFill>
                <a:latin typeface="Bree Serif"/>
                <a:ea typeface="Bree Serif"/>
                <a:cs typeface="Bree Serif"/>
                <a:sym typeface="Bree Serif"/>
              </a:rPr>
              <a:t>Enemies </a:t>
            </a:r>
            <a:endParaRPr>
              <a:solidFill>
                <a:srgbClr val="FFFF00"/>
              </a:solidFill>
              <a:latin typeface="Bree Serif"/>
              <a:ea typeface="Bree Serif"/>
              <a:cs typeface="Bree Serif"/>
              <a:sym typeface="Bree Serif"/>
            </a:endParaRPr>
          </a:p>
        </p:txBody>
      </p:sp>
      <p:sp>
        <p:nvSpPr>
          <p:cNvPr id="129" name="Google Shape;129;p20"/>
          <p:cNvSpPr txBox="1"/>
          <p:nvPr>
            <p:ph idx="1" type="body"/>
          </p:nvPr>
        </p:nvSpPr>
        <p:spPr>
          <a:xfrm>
            <a:off x="311700" y="1137450"/>
            <a:ext cx="8520600" cy="384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lt1"/>
                </a:solidFill>
              </a:rPr>
              <a:t>Boss</a:t>
            </a:r>
            <a:endParaRPr>
              <a:solidFill>
                <a:schemeClr val="lt1"/>
              </a:solidFill>
            </a:endParaRPr>
          </a:p>
          <a:p>
            <a:pPr indent="-317500" lvl="0" marL="457200" rtl="0" algn="l">
              <a:spcBef>
                <a:spcPts val="1200"/>
              </a:spcBef>
              <a:spcAft>
                <a:spcPts val="0"/>
              </a:spcAft>
              <a:buClr>
                <a:schemeClr val="lt1"/>
              </a:buClr>
              <a:buSzPts val="1400"/>
              <a:buChar char="-"/>
            </a:pPr>
            <a:r>
              <a:rPr lang="en-GB" sz="1400">
                <a:solidFill>
                  <a:schemeClr val="lt1"/>
                </a:solidFill>
              </a:rPr>
              <a:t>Floats around the room</a:t>
            </a:r>
            <a:endParaRPr sz="1400">
              <a:solidFill>
                <a:schemeClr val="lt1"/>
              </a:solidFill>
            </a:endParaRPr>
          </a:p>
          <a:p>
            <a:pPr indent="-317500" lvl="0" marL="457200" rtl="0" algn="l">
              <a:spcBef>
                <a:spcPts val="0"/>
              </a:spcBef>
              <a:spcAft>
                <a:spcPts val="0"/>
              </a:spcAft>
              <a:buClr>
                <a:schemeClr val="lt1"/>
              </a:buClr>
              <a:buSzPts val="1400"/>
              <a:buChar char="-"/>
            </a:pPr>
            <a:r>
              <a:rPr lang="en-GB" sz="1400">
                <a:solidFill>
                  <a:schemeClr val="lt1"/>
                </a:solidFill>
              </a:rPr>
              <a:t>No collision with tiles</a:t>
            </a:r>
            <a:endParaRPr sz="1400">
              <a:solidFill>
                <a:schemeClr val="lt1"/>
              </a:solidFill>
            </a:endParaRPr>
          </a:p>
          <a:p>
            <a:pPr indent="-317500" lvl="0" marL="457200" rtl="0" algn="l">
              <a:spcBef>
                <a:spcPts val="0"/>
              </a:spcBef>
              <a:spcAft>
                <a:spcPts val="0"/>
              </a:spcAft>
              <a:buClr>
                <a:schemeClr val="lt1"/>
              </a:buClr>
              <a:buSzPts val="1400"/>
              <a:buChar char="-"/>
            </a:pPr>
            <a:r>
              <a:rPr lang="en-GB" sz="1400">
                <a:solidFill>
                  <a:schemeClr val="lt1"/>
                </a:solidFill>
              </a:rPr>
              <a:t>Starts attacking player once they enter boss room</a:t>
            </a:r>
            <a:endParaRPr sz="1400">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descr="https://cdn.discordapp.com/attachments/933767427450372119/1226173564143800320/Untitled_video_-_Made_with_Clipchamp_14.gif?ex=6623ce1e&amp;is=6611591e&amp;hm=2bb489b7a6111b5a969334c3bf25d3777e9132670f15e5be8db5415ae58b700e&amp;" id="130" name="Google Shape;130;p20"/>
          <p:cNvPicPr preferRelativeResize="0"/>
          <p:nvPr/>
        </p:nvPicPr>
        <p:blipFill>
          <a:blip r:embed="rId3">
            <a:alphaModFix/>
          </a:blip>
          <a:stretch>
            <a:fillRect/>
          </a:stretch>
        </p:blipFill>
        <p:spPr>
          <a:xfrm>
            <a:off x="5527800" y="724200"/>
            <a:ext cx="2313002" cy="1303100"/>
          </a:xfrm>
          <a:prstGeom prst="rect">
            <a:avLst/>
          </a:prstGeom>
          <a:noFill/>
          <a:ln>
            <a:noFill/>
          </a:ln>
        </p:spPr>
      </p:pic>
      <p:pic>
        <p:nvPicPr>
          <p:cNvPr descr="https://cdn.discordapp.com/attachments/933767427450372119/1226175801209393282/Untitled_video_-_Made_with_Clipchamp_15.gif?ex=6623d034&amp;is=66115b34&amp;hm=209e641f9ec39539006d4458506b8f521567f7dea71717db8bb2791ebbfefd64&amp;" id="131" name="Google Shape;131;p20"/>
          <p:cNvPicPr preferRelativeResize="0"/>
          <p:nvPr/>
        </p:nvPicPr>
        <p:blipFill>
          <a:blip r:embed="rId4">
            <a:alphaModFix/>
          </a:blip>
          <a:stretch>
            <a:fillRect/>
          </a:stretch>
        </p:blipFill>
        <p:spPr>
          <a:xfrm>
            <a:off x="1164675" y="3105644"/>
            <a:ext cx="2867275" cy="1595481"/>
          </a:xfrm>
          <a:prstGeom prst="rect">
            <a:avLst/>
          </a:prstGeom>
          <a:noFill/>
          <a:ln>
            <a:noFill/>
          </a:ln>
        </p:spPr>
      </p:pic>
      <p:pic>
        <p:nvPicPr>
          <p:cNvPr descr="https://cdn.discordapp.com/attachments/933767427450372119/1226177546211692664/Untitled_video_-_Made_with_Clipchamp_16.gif?ex=6623d1d4&amp;is=66115cd4&amp;hm=bdde4f18dc66a86b7e32e23d49aac6167a076dab339c5038b71d12eb2adba731&amp;" id="132" name="Google Shape;132;p20"/>
          <p:cNvPicPr preferRelativeResize="0"/>
          <p:nvPr/>
        </p:nvPicPr>
        <p:blipFill>
          <a:blip r:embed="rId5">
            <a:alphaModFix/>
          </a:blip>
          <a:stretch>
            <a:fillRect/>
          </a:stretch>
        </p:blipFill>
        <p:spPr>
          <a:xfrm>
            <a:off x="5069600" y="3095700"/>
            <a:ext cx="2867275" cy="1615375"/>
          </a:xfrm>
          <a:prstGeom prst="rect">
            <a:avLst/>
          </a:prstGeom>
          <a:noFill/>
          <a:ln>
            <a:noFill/>
          </a:ln>
        </p:spPr>
      </p:pic>
      <p:sp>
        <p:nvSpPr>
          <p:cNvPr id="133" name="Google Shape;133;p20"/>
          <p:cNvSpPr txBox="1"/>
          <p:nvPr/>
        </p:nvSpPr>
        <p:spPr>
          <a:xfrm>
            <a:off x="1807513" y="2630850"/>
            <a:ext cx="1581600" cy="33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a:solidFill>
                  <a:schemeClr val="lt1"/>
                </a:solidFill>
                <a:latin typeface="Proxima Nova"/>
                <a:ea typeface="Proxima Nova"/>
                <a:cs typeface="Proxima Nova"/>
                <a:sym typeface="Proxima Nova"/>
              </a:rPr>
              <a:t>        Attack 1</a:t>
            </a:r>
            <a:endParaRPr sz="1800">
              <a:solidFill>
                <a:schemeClr val="accent3"/>
              </a:solidFill>
              <a:latin typeface="Proxima Nova"/>
              <a:ea typeface="Proxima Nova"/>
              <a:cs typeface="Proxima Nova"/>
              <a:sym typeface="Proxima Nova"/>
            </a:endParaRPr>
          </a:p>
        </p:txBody>
      </p:sp>
      <p:sp>
        <p:nvSpPr>
          <p:cNvPr id="134" name="Google Shape;134;p20"/>
          <p:cNvSpPr txBox="1"/>
          <p:nvPr/>
        </p:nvSpPr>
        <p:spPr>
          <a:xfrm>
            <a:off x="5712425" y="2630850"/>
            <a:ext cx="1581600" cy="33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a:solidFill>
                  <a:schemeClr val="lt1"/>
                </a:solidFill>
                <a:latin typeface="Proxima Nova"/>
                <a:ea typeface="Proxima Nova"/>
                <a:cs typeface="Proxima Nova"/>
                <a:sym typeface="Proxima Nova"/>
              </a:rPr>
              <a:t>       Attack 2</a:t>
            </a:r>
            <a:endParaRPr sz="1800">
              <a:solidFill>
                <a:schemeClr val="accent3"/>
              </a:solidFill>
              <a:latin typeface="Proxima Nova"/>
              <a:ea typeface="Proxima Nova"/>
              <a:cs typeface="Proxima Nova"/>
              <a:sym typeface="Proxima Nova"/>
            </a:endParaRPr>
          </a:p>
        </p:txBody>
      </p:sp>
      <p:sp>
        <p:nvSpPr>
          <p:cNvPr id="135" name="Google Shape;135;p20"/>
          <p:cNvSpPr txBox="1"/>
          <p:nvPr/>
        </p:nvSpPr>
        <p:spPr>
          <a:xfrm>
            <a:off x="5893500" y="278000"/>
            <a:ext cx="1581600" cy="33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a:solidFill>
                  <a:schemeClr val="lt1"/>
                </a:solidFill>
                <a:latin typeface="Proxima Nova"/>
                <a:ea typeface="Proxima Nova"/>
                <a:cs typeface="Proxima Nova"/>
                <a:sym typeface="Proxima Nova"/>
              </a:rPr>
              <a:t>          Boss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0D04"/>
        </a:solidFill>
      </p:bgPr>
    </p:bg>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00"/>
                </a:solidFill>
                <a:latin typeface="Bree Serif"/>
                <a:ea typeface="Bree Serif"/>
                <a:cs typeface="Bree Serif"/>
                <a:sym typeface="Bree Serif"/>
              </a:rPr>
              <a:t>Features (</a:t>
            </a:r>
            <a:r>
              <a:rPr lang="en-GB">
                <a:solidFill>
                  <a:srgbClr val="FFFF00"/>
                </a:solidFill>
                <a:latin typeface="Bree Serif"/>
                <a:ea typeface="Bree Serif"/>
                <a:cs typeface="Bree Serif"/>
                <a:sym typeface="Bree Serif"/>
              </a:rPr>
              <a:t>Jia Win)</a:t>
            </a:r>
            <a:endParaRPr>
              <a:solidFill>
                <a:srgbClr val="FFFF00"/>
              </a:solidFill>
              <a:latin typeface="Bree Serif"/>
              <a:ea typeface="Bree Serif"/>
              <a:cs typeface="Bree Serif"/>
              <a:sym typeface="Bree Serif"/>
            </a:endParaRPr>
          </a:p>
        </p:txBody>
      </p:sp>
      <p:sp>
        <p:nvSpPr>
          <p:cNvPr id="141" name="Google Shape;14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Game State Manager</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Map</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Level Design</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Loading from csv file</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Moving between rooms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Transition Screen</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UI</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Player Buffs</a:t>
            </a:r>
            <a:endParaRPr>
              <a:solidFill>
                <a:schemeClr val="lt1"/>
              </a:solidFill>
            </a:endParaRPr>
          </a:p>
        </p:txBody>
      </p:sp>
      <p:pic>
        <p:nvPicPr>
          <p:cNvPr id="142" name="Google Shape;142;p21"/>
          <p:cNvPicPr preferRelativeResize="0"/>
          <p:nvPr/>
        </p:nvPicPr>
        <p:blipFill>
          <a:blip r:embed="rId3">
            <a:alphaModFix/>
          </a:blip>
          <a:stretch>
            <a:fillRect/>
          </a:stretch>
        </p:blipFill>
        <p:spPr>
          <a:xfrm>
            <a:off x="4425325" y="2000750"/>
            <a:ext cx="2683999" cy="151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